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3"/>
  </p:notesMasterIdLst>
  <p:sldIdLst>
    <p:sldId id="269" r:id="rId3"/>
    <p:sldId id="271" r:id="rId4"/>
    <p:sldId id="266" r:id="rId5"/>
    <p:sldId id="275" r:id="rId6"/>
    <p:sldId id="277" r:id="rId7"/>
    <p:sldId id="278" r:id="rId8"/>
    <p:sldId id="279" r:id="rId9"/>
    <p:sldId id="280" r:id="rId10"/>
    <p:sldId id="281" r:id="rId11"/>
    <p:sldId id="282" r:id="rId12"/>
    <p:sldId id="292" r:id="rId13"/>
    <p:sldId id="283" r:id="rId14"/>
    <p:sldId id="286" r:id="rId15"/>
    <p:sldId id="284" r:id="rId16"/>
    <p:sldId id="285" r:id="rId17"/>
    <p:sldId id="287" r:id="rId18"/>
    <p:sldId id="288" r:id="rId19"/>
    <p:sldId id="289" r:id="rId20"/>
    <p:sldId id="290" r:id="rId21"/>
    <p:sldId id="291" r:id="rId22"/>
    <p:sldId id="272" r:id="rId23"/>
    <p:sldId id="273" r:id="rId24"/>
    <p:sldId id="274" r:id="rId25"/>
    <p:sldId id="276" r:id="rId26"/>
    <p:sldId id="293" r:id="rId27"/>
    <p:sldId id="295" r:id="rId28"/>
    <p:sldId id="296" r:id="rId29"/>
    <p:sldId id="297" r:id="rId30"/>
    <p:sldId id="298" r:id="rId31"/>
    <p:sldId id="26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24/06/2019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tyrasd.github.io/osmtogeo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130.56.242.19/NASA/WorldWind/nww_kml.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hyperlink" Target="http://130.56.242.19/NASA/WorldWind/geoglam_wrapper_kml.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is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ajaxFunction(n,form,item)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166551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WW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are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"GEOGLAM")</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8B65C035-E4F6-45B8-8E3D-B4BF2F65B960}"/>
              </a:ext>
            </a:extLst>
          </p:cNvPr>
          <p:cNvSpPr txBox="1"/>
          <p:nvPr/>
        </p:nvSpPr>
        <p:spPr>
          <a:xfrm>
            <a:off x="5290458" y="1771653"/>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36" name="Rectangle: Rounded Corners 35">
            <a:extLst>
              <a:ext uri="{FF2B5EF4-FFF2-40B4-BE49-F238E27FC236}">
                <a16:creationId xmlns:a16="http://schemas.microsoft.com/office/drawing/2014/main" id="{4A86DF0B-F7FC-472E-A0C2-5285BEC5AF6F}"/>
              </a:ext>
            </a:extLst>
          </p:cNvPr>
          <p:cNvSpPr/>
          <p:nvPr/>
        </p:nvSpPr>
        <p:spPr>
          <a:xfrm>
            <a:off x="8820031" y="180133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652578"/>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6" name="Rectangle: Rounded Corners 35">
            <a:extLst>
              <a:ext uri="{FF2B5EF4-FFF2-40B4-BE49-F238E27FC236}">
                <a16:creationId xmlns:a16="http://schemas.microsoft.com/office/drawing/2014/main" id="{4A86DF0B-F7FC-472E-A0C2-5285BEC5AF6F}"/>
              </a:ext>
            </a:extLst>
          </p:cNvPr>
          <p:cNvSpPr/>
          <p:nvPr/>
        </p:nvSpPr>
        <p:spPr>
          <a:xfrm>
            <a:off x="4661805" y="1666943"/>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WMS</a:t>
            </a:r>
            <a:endParaRPr lang="en-AU" sz="1000" b="1" dirty="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652578"/>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8" name="Rectangle: Rounded Corners 37">
            <a:extLst>
              <a:ext uri="{FF2B5EF4-FFF2-40B4-BE49-F238E27FC236}">
                <a16:creationId xmlns:a16="http://schemas.microsoft.com/office/drawing/2014/main" id="{F4534E1D-3ADE-4580-A490-81C3D088E85B}"/>
              </a:ext>
            </a:extLst>
          </p:cNvPr>
          <p:cNvSpPr/>
          <p:nvPr/>
        </p:nvSpPr>
        <p:spPr>
          <a:xfrm>
            <a:off x="9152162" y="1666943"/>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WMS</a:t>
            </a:r>
            <a:endParaRPr lang="en-AU" sz="1000" b="1" dirty="0">
              <a:solidFill>
                <a:schemeClr val="tx1"/>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93981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r>
              <a:rPr lang="en-US" sz="600" noProof="1">
                <a:latin typeface="Calibri" panose="020F0502020204030204" pitchFamily="34" charset="0"/>
                <a:cs typeface="Calibri" panose="020F0502020204030204" pitchFamily="34" charset="0"/>
              </a:rPr>
              <a:t>http://130.56.242.15/ows/ge?SERVICE=WMS&amp;amp;BBOX=$west,$south,$east,$north&amp;amp;$time&amp;amp;VERSION=1.1.1&amp;amp;REQUEST=GetMap&amp;amp;SRS=EPSG:4326&amp;amp;WIDTH=512&amp;amp;HEIGHT=512&amp;amp;LAYERS=$lay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3062434"/>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Date as comment in multiple layers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319323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53561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 to the GSKY server</a:t>
            </a:r>
          </a:p>
        </p:txBody>
      </p:sp>
      <p:cxnSp>
        <p:nvCxnSpPr>
          <p:cNvPr id="11" name="Straight Arrow Connector 10">
            <a:extLst>
              <a:ext uri="{FF2B5EF4-FFF2-40B4-BE49-F238E27FC236}">
                <a16:creationId xmlns:a16="http://schemas.microsoft.com/office/drawing/2014/main" id="{27DF59CC-7809-47A1-9796-954DE0B93579}"/>
              </a:ext>
            </a:extLst>
          </p:cNvPr>
          <p:cNvCxnSpPr>
            <a:cxnSpLocks/>
          </p:cNvCxnSpPr>
          <p:nvPr/>
        </p:nvCxnSpPr>
        <p:spPr>
          <a:xfrm rot="16200000" flipH="1">
            <a:off x="3853730" y="3870526"/>
            <a:ext cx="146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637313" y="4653465"/>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4385816"/>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US"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4" y="527566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433457" y="4784270"/>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289347"/>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static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 x).</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2-20 contain technical documentation. </a:t>
            </a:r>
            <a:r>
              <a:rPr lang="en-US" sz="1100" b="1">
                <a:solidFill>
                  <a:srgbClr val="FF0000"/>
                </a:solidFill>
                <a:latin typeface="Calibri" panose="020F0502020204030204" pitchFamily="34" charset="0"/>
                <a:cs typeface="Calibri" panose="020F0502020204030204" pitchFamily="34" charset="0"/>
              </a:rPr>
              <a:t>Slides 21-23 have </a:t>
            </a:r>
            <a:r>
              <a:rPr lang="en-US" sz="1100" b="1" dirty="0">
                <a:solidFill>
                  <a:srgbClr val="FF0000"/>
                </a:solidFill>
                <a:latin typeface="Calibri" panose="020F0502020204030204" pitchFamily="34" charset="0"/>
                <a:cs typeface="Calibri" panose="020F0502020204030204" pitchFamily="34" charset="0"/>
              </a:rPr>
              <a:t>user guide. Slides 24-29 are Tutorials.</a:t>
            </a:r>
            <a:endParaRPr lang="en-AU" sz="11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75556" y="4702637"/>
            <a:ext cx="5102666" cy="369332"/>
          </a:xfrm>
          <a:prstGeom prst="rect">
            <a:avLst/>
          </a:prstGeom>
          <a:noFill/>
          <a:ln w="3175">
            <a:solidFill>
              <a:schemeClr val="tx1"/>
            </a:solidFill>
          </a:ln>
        </p:spPr>
        <p:txBody>
          <a:bodyPr wrap="square" rtlCol="0">
            <a:spAutoFit/>
          </a:bodyPr>
          <a:lstStyle/>
          <a:p>
            <a:r>
              <a:rPr lang="en-AU" sz="900" b="1" noProof="1">
                <a:hlinkClick r:id="rId3"/>
              </a:rPr>
              <a:t>nww_kml.js:</a:t>
            </a:r>
            <a:r>
              <a:rPr lang="en-AU" sz="900" noProof="1">
                <a:hlinkClick r:id="rId3"/>
              </a:rPr>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75556" y="5234240"/>
            <a:ext cx="5102666" cy="369332"/>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89836" y="5729630"/>
            <a:ext cx="5102666"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1167493"/>
            <a:ext cx="7143750" cy="1292662"/>
          </a:xfrm>
          <a:prstGeom prst="rect">
            <a:avLst/>
          </a:prstGeom>
          <a:noFill/>
        </p:spPr>
        <p:txBody>
          <a:bodyPr wrap="square" rtlCol="0">
            <a:spAutoFit/>
          </a:bodyPr>
          <a:lstStyle/>
          <a:p>
            <a:r>
              <a:rPr lang="en-US" dirty="0"/>
              <a:t>The system is composed of three parts…</a:t>
            </a:r>
          </a:p>
          <a:p>
            <a:endParaRPr lang="en-US" dirty="0"/>
          </a:p>
          <a:p>
            <a:pPr marL="800100" lvl="1" indent="-342900">
              <a:buFont typeface="+mj-lt"/>
              <a:buAutoNum type="arabicPeriod"/>
            </a:pPr>
            <a:r>
              <a:rPr lang="en-US" sz="1400" dirty="0"/>
              <a:t>Front-end web wrapper for input and output  </a:t>
            </a:r>
          </a:p>
          <a:p>
            <a:pPr marL="800100" lvl="1" indent="-342900">
              <a:buFont typeface="+mj-lt"/>
              <a:buAutoNum type="arabicPeriod"/>
            </a:pPr>
            <a:r>
              <a:rPr lang="en-US" sz="1400" dirty="0"/>
              <a:t>iFrame source calling the main JavaScript</a:t>
            </a:r>
          </a:p>
          <a:p>
            <a:pPr marL="800100" lvl="1" indent="-342900">
              <a:buFont typeface="+mj-lt"/>
              <a:buAutoNum type="arabicPeriod"/>
            </a:pPr>
            <a:r>
              <a:rPr lang="en-US" sz="1400" dirty="0"/>
              <a:t>Main JavaScript calling the KML file</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590372"/>
            <a:ext cx="10099221" cy="3208571"/>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where the main JS file is specified.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web wrapper. The directory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191195"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	Web Wrapper: </a:t>
            </a:r>
            <a:r>
              <a:rPr lang="en-US" noProof="1">
                <a:latin typeface="Calibri" panose="020F0502020204030204" pitchFamily="34" charset="0"/>
                <a:cs typeface="Calibri" panose="020F0502020204030204" pitchFamily="34" charset="0"/>
                <a:hlinkClick r:id="rId3"/>
              </a:rPr>
              <a:t>GskyNWW</a:t>
            </a:r>
            <a:r>
              <a:rPr lang="en-US" dirty="0">
                <a:solidFill>
                  <a:srgbClr val="FF0000"/>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9168493" cy="769441"/>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here. The rest are plain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100" dirty="0">
                <a:latin typeface="Calibri" panose="020F0502020204030204" pitchFamily="34" charset="0"/>
                <a:cs typeface="Calibri" panose="020F0502020204030204" pitchFamily="34" charset="0"/>
                <a:hlinkClick r:id="rId4"/>
              </a:rPr>
              <a:t>nww_kml_ajax.js</a:t>
            </a:r>
            <a:r>
              <a:rPr lang="en-US" sz="11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600200" y="2537915"/>
            <a:ext cx="7437664"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334982"/>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1F1D748-2642-453B-BC60-211823C77C79}"/>
              </a:ext>
            </a:extLst>
          </p:cNvPr>
          <p:cNvSpPr txBox="1"/>
          <p:nvPr/>
        </p:nvSpPr>
        <p:spPr>
          <a:xfrm>
            <a:off x="1085853" y="3502477"/>
            <a:ext cx="5992586" cy="43088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a:t>
            </a:r>
            <a:r>
              <a:rPr lang="en-AU" sz="1100" dirty="0">
                <a:latin typeface="Calibri" panose="020F0502020204030204" pitchFamily="34" charset="0"/>
                <a:cs typeface="Calibri" panose="020F0502020204030204" pitchFamily="34" charset="0"/>
              </a:rPr>
              <a:t>'m_geoglam_wrapper_kml.html’ is a mobile-specific page with fewer text and large buttons. It will be called when the page is opened on a mobile device or tablet. </a:t>
            </a: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4171946"/>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433556"/>
            <a:ext cx="5404757" cy="507831"/>
          </a:xfrm>
          <a:prstGeom prst="rect">
            <a:avLst/>
          </a:prstGeom>
          <a:noFill/>
        </p:spPr>
        <p:txBody>
          <a:bodyPr wrap="square" rtlCol="0">
            <a:spAutoFit/>
          </a:bodyPr>
          <a:lstStyle/>
          <a:p>
            <a:r>
              <a:rPr lang="en-AU" sz="900" dirty="0">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		&lt;iframe id="NWW" style="width:100%; height:710px"&gt;&lt;/iframe&gt;</a:t>
            </a:r>
          </a:p>
          <a:p>
            <a:r>
              <a:rPr lang="en-AU" sz="900" noProof="1">
                <a:latin typeface="Calibri" panose="020F0502020204030204" pitchFamily="34" charset="0"/>
                <a:cs typeface="Calibri" panose="020F0502020204030204" pitchFamily="34" charset="0"/>
              </a:rPr>
              <a:t>	&lt;/div&gt;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4933187"/>
            <a:ext cx="6890657" cy="1061829"/>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Clicking the ‘Display’ button will create a selection-specific KML file to show the layers on a map in World Wind. The HTML will be the source for the iFrame above. </a:t>
            </a:r>
          </a:p>
          <a:p>
            <a:endParaRPr lang="en-US" sz="1100" dirty="0">
              <a:latin typeface="Calibri" panose="020F0502020204030204" pitchFamily="34" charset="0"/>
              <a:cs typeface="Calibri" panose="020F0502020204030204" pitchFamily="34" charset="0"/>
            </a:endParaRPr>
          </a:p>
          <a:p>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This file is a modified version of </a:t>
            </a:r>
            <a:r>
              <a:rPr lang="en-US" sz="1100" dirty="0">
                <a:latin typeface="Calibri" panose="020F0502020204030204" pitchFamily="34" charset="0"/>
                <a:cs typeface="Calibri" panose="020F0502020204030204" pitchFamily="34" charset="0"/>
                <a:hlinkClick r:id="rId5"/>
              </a:rPr>
              <a:t>KML.js</a:t>
            </a:r>
            <a:r>
              <a:rPr lang="en-US" sz="1100" dirty="0">
                <a:latin typeface="Calibri" panose="020F0502020204030204" pitchFamily="34" charset="0"/>
                <a:cs typeface="Calibri" panose="020F0502020204030204" pitchFamily="34" charset="0"/>
              </a:rPr>
              <a:t> provided by NASA. It must reside in the same </a:t>
            </a:r>
            <a:r>
              <a:rPr lang="en-US" sz="1100" dirty="0">
                <a:latin typeface="Calibri" panose="020F0502020204030204" pitchFamily="34" charset="0"/>
                <a:cs typeface="Calibri" panose="020F0502020204030204" pitchFamily="34" charset="0"/>
                <a:hlinkClick r:id="rId4"/>
              </a:rPr>
              <a:t>directory</a:t>
            </a:r>
            <a:r>
              <a:rPr lang="en-US" sz="1100" dirty="0">
                <a:latin typeface="Calibri" panose="020F0502020204030204" pitchFamily="34" charset="0"/>
                <a:cs typeface="Calibri" panose="020F0502020204030204" pitchFamily="34" charset="0"/>
              </a:rPr>
              <a:t> with the other JS files.</a:t>
            </a:r>
          </a:p>
          <a:p>
            <a:pPr algn="l"/>
            <a:endParaRPr lang="en-US" sz="1100" dirty="0">
              <a:latin typeface="Calibri" panose="020F0502020204030204" pitchFamily="34" charset="0"/>
              <a:cs typeface="Calibri" panose="020F0502020204030204" pitchFamily="34" charset="0"/>
            </a:endParaRPr>
          </a:p>
          <a:p>
            <a:pPr algn="l"/>
            <a:r>
              <a:rPr lang="en-US" sz="1100" dirty="0">
                <a:latin typeface="Calibri" panose="020F0502020204030204" pitchFamily="34" charset="0"/>
                <a:cs typeface="Calibri" panose="020F0502020204030204" pitchFamily="34" charset="0"/>
              </a:rPr>
              <a:t>The following is the only change in this JS:</a:t>
            </a:r>
          </a:p>
          <a:p>
            <a:r>
              <a:rPr lang="en-AU" sz="900" dirty="0">
                <a:latin typeface="Calibri" panose="020F0502020204030204" pitchFamily="34" charset="0"/>
                <a:cs typeface="Calibri" panose="020F0502020204030204" pitchFamily="34" charset="0"/>
              </a:rPr>
              <a:t>	var </a:t>
            </a:r>
            <a:r>
              <a:rPr lang="en-AU" sz="900" dirty="0" err="1">
                <a:latin typeface="Calibri" panose="020F0502020204030204" pitchFamily="34" charset="0"/>
                <a:cs typeface="Calibri" panose="020F0502020204030204" pitchFamily="34" charset="0"/>
              </a:rPr>
              <a:t>kmlFilePromise</a:t>
            </a:r>
            <a:r>
              <a:rPr lang="en-AU" sz="900" dirty="0">
                <a:latin typeface="Calibri" panose="020F0502020204030204" pitchFamily="34" charset="0"/>
                <a:cs typeface="Calibri" panose="020F0502020204030204" pitchFamily="34" charset="0"/>
              </a:rPr>
              <a:t> = new </a:t>
            </a:r>
            <a:r>
              <a:rPr lang="en-AU" sz="900" dirty="0" err="1">
                <a:latin typeface="Calibri" panose="020F0502020204030204" pitchFamily="34" charset="0"/>
                <a:cs typeface="Calibri" panose="020F0502020204030204" pitchFamily="34" charset="0"/>
              </a:rPr>
              <a:t>WorldWind.KmlFile</a:t>
            </a:r>
            <a:r>
              <a:rPr lang="en-AU" sz="900" dirty="0">
                <a:latin typeface="Calibri" panose="020F0502020204030204" pitchFamily="34" charset="0"/>
                <a:cs typeface="Calibri" panose="020F0502020204030204" pitchFamily="34" charset="0"/>
              </a:rPr>
              <a:t>('</a:t>
            </a:r>
            <a:r>
              <a:rPr lang="en-AU" sz="900" dirty="0">
                <a:highlight>
                  <a:srgbClr val="FFFF00"/>
                </a:highlight>
                <a:latin typeface="Calibri" panose="020F0502020204030204" pitchFamily="34" charset="0"/>
                <a:cs typeface="Calibri" panose="020F0502020204030204" pitchFamily="34" charset="0"/>
              </a:rPr>
              <a:t>data/</a:t>
            </a:r>
            <a:r>
              <a:rPr lang="en-AU" sz="900" dirty="0" err="1">
                <a:highlight>
                  <a:srgbClr val="FFFF00"/>
                </a:highlight>
                <a:latin typeface="Calibri" panose="020F0502020204030204" pitchFamily="34" charset="0"/>
                <a:cs typeface="Calibri" panose="020F0502020204030204" pitchFamily="34" charset="0"/>
              </a:rPr>
              <a:t>nww</a:t>
            </a:r>
            <a:r>
              <a:rPr lang="en-AU" sz="900" dirty="0">
                <a:highlight>
                  <a:srgbClr val="FFFF00"/>
                </a:highlight>
                <a:latin typeface="Calibri" panose="020F0502020204030204" pitchFamily="34" charset="0"/>
                <a:cs typeface="Calibri" panose="020F0502020204030204" pitchFamily="34" charset="0"/>
              </a:rPr>
              <a:t>/</a:t>
            </a:r>
            <a:r>
              <a:rPr lang="en-AU" sz="900" dirty="0" err="1">
                <a:highlight>
                  <a:srgbClr val="FFFF00"/>
                </a:highlight>
                <a:latin typeface="Calibri" panose="020F0502020204030204" pitchFamily="34" charset="0"/>
                <a:cs typeface="Calibri" panose="020F0502020204030204" pitchFamily="34" charset="0"/>
              </a:rPr>
              <a:t>nww.kml</a:t>
            </a:r>
            <a:r>
              <a:rPr lang="en-AU" sz="900" dirty="0">
                <a:latin typeface="Calibri" panose="020F0502020204030204" pitchFamily="34" charset="0"/>
                <a:cs typeface="Calibri" panose="020F0502020204030204" pitchFamily="34" charset="0"/>
              </a:rPr>
              <a:t>', [new </a:t>
            </a:r>
            <a:r>
              <a:rPr lang="en-AU" sz="900" dirty="0" err="1">
                <a:latin typeface="Calibri" panose="020F0502020204030204" pitchFamily="34" charset="0"/>
                <a:cs typeface="Calibri" panose="020F0502020204030204" pitchFamily="34" charset="0"/>
              </a:rPr>
              <a:t>WorldWind.KmlTreeVisibility</a:t>
            </a:r>
            <a:r>
              <a:rPr lang="en-AU" sz="900" dirty="0">
                <a:latin typeface="Calibri" panose="020F0502020204030204" pitchFamily="34" charset="0"/>
                <a:cs typeface="Calibri" panose="020F0502020204030204" pitchFamily="34" charset="0"/>
              </a:rPr>
              <a:t>('</a:t>
            </a:r>
            <a:r>
              <a:rPr lang="en-AU" sz="900" dirty="0" err="1">
                <a:latin typeface="Calibri" panose="020F0502020204030204" pitchFamily="34" charset="0"/>
                <a:cs typeface="Calibri" panose="020F0502020204030204" pitchFamily="34" charset="0"/>
              </a:rPr>
              <a:t>treeControls</a:t>
            </a:r>
            <a:r>
              <a:rPr lang="en-AU" sz="900" dirty="0">
                <a:latin typeface="Calibri" panose="020F0502020204030204" pitchFamily="34" charset="0"/>
                <a:cs typeface="Calibri" panose="020F0502020204030204" pitchFamily="34" charset="0"/>
              </a:rPr>
              <a:t>', </a:t>
            </a:r>
            <a:r>
              <a:rPr lang="en-AU" sz="900" dirty="0" err="1">
                <a:latin typeface="Calibri" panose="020F0502020204030204" pitchFamily="34" charset="0"/>
                <a:cs typeface="Calibri" panose="020F0502020204030204" pitchFamily="34" charset="0"/>
              </a:rPr>
              <a:t>wwd</a:t>
            </a:r>
            <a:r>
              <a:rPr lang="en-AU" sz="9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784830"/>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800" noProof="1">
                <a:highlight>
                  <a:srgbClr val="FFFF00"/>
                </a:highlight>
                <a:latin typeface="Calibri" panose="020F0502020204030204" pitchFamily="34" charset="0"/>
                <a:cs typeface="Calibri" panose="020F0502020204030204" pitchFamily="34" charset="0"/>
              </a:rPr>
              <a:t>drwxrwxrwx</a:t>
            </a:r>
            <a:r>
              <a:rPr lang="en-US" sz="800" noProof="1">
                <a:latin typeface="Calibri" panose="020F0502020204030204" pitchFamily="34" charset="0"/>
                <a:cs typeface="Calibri" panose="020F0502020204030204" pitchFamily="34" charset="0"/>
              </a:rPr>
              <a:t>. 2 avs900 z00      34 Jun 24 10:22 .</a:t>
            </a:r>
          </a:p>
          <a:p>
            <a:pPr lvl="1"/>
            <a:r>
              <a:rPr lang="en-US" sz="800" noProof="1">
                <a:latin typeface="Calibri" panose="020F0502020204030204" pitchFamily="34" charset="0"/>
                <a:cs typeface="Calibri" panose="020F0502020204030204" pitchFamily="34" charset="0"/>
              </a:rPr>
              <a:t>-rw-r--r--. 1 apache </a:t>
            </a:r>
            <a:r>
              <a:rPr lang="en-US" sz="800" noProof="1">
                <a:highlight>
                  <a:srgbClr val="FFFF00"/>
                </a:highlight>
                <a:latin typeface="Calibri" panose="020F0502020204030204" pitchFamily="34" charset="0"/>
                <a:cs typeface="Calibri" panose="020F0502020204030204" pitchFamily="34" charset="0"/>
              </a:rPr>
              <a:t>apache</a:t>
            </a:r>
            <a:r>
              <a:rPr lang="en-US" sz="800" noProof="1">
                <a:latin typeface="Calibri" panose="020F0502020204030204" pitchFamily="34" charset="0"/>
                <a:cs typeface="Calibri" panose="020F0502020204030204" pitchFamily="34" charset="0"/>
              </a:rPr>
              <a:t> 504K Jun 24 11:38 nww.kml</a:t>
            </a:r>
            <a:endParaRPr lang="en-US" sz="105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8159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2981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 representing overlay item</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grouped item</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items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as given below,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as </a:t>
            </a:r>
            <a:r>
              <a:rPr lang="en-AU" sz="800" noProof="1">
                <a:latin typeface="Calibri" panose="020F0502020204030204" pitchFamily="34" charset="0"/>
                <a:cs typeface="Calibri" panose="020F0502020204030204" pitchFamily="34" charset="0"/>
                <a:hlinkClick r:id="rId9"/>
              </a:rPr>
              <a:t>GskyNWW</a:t>
            </a:r>
            <a:r>
              <a:rPr lang="en-AU" sz="800" noProof="1">
                <a:latin typeface="Calibri" panose="020F0502020204030204" pitchFamily="34" charset="0"/>
                <a:cs typeface="Calibri" panose="020F0502020204030204" pitchFamily="34" charset="0"/>
              </a:rPr>
              <a:t>. See slide, ‘User Guide – BBox Finder’ for a view</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10"/>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1"/>
          <a:stretch>
            <a:fillRect/>
          </a:stretch>
        </p:blipFill>
        <p:spPr>
          <a:xfrm>
            <a:off x="759278" y="5299186"/>
            <a:ext cx="2862234" cy="285714"/>
          </a:xfrm>
          <a:prstGeom prst="rect">
            <a:avLst/>
          </a:prstGeom>
          <a:ln w="3175">
            <a:solidFill>
              <a:schemeClr val="tx1"/>
            </a:solidFill>
          </a:ln>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marL="171450" indent="-171450" algn="l">
          <a:buFont typeface="Arial" panose="020B0604020202020204" pitchFamily="34" charset="0"/>
          <a:buChar char="•"/>
          <a:defRPr sz="14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8615</TotalTime>
  <Words>4249</Words>
  <Application>Microsoft Office PowerPoint</Application>
  <PresentationFormat>Widescreen</PresentationFormat>
  <Paragraphs>893</Paragraphs>
  <Slides>30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Calibri Light</vt:lpstr>
      <vt:lpstr>Tw Cen MT</vt:lpstr>
      <vt:lpstr>Wingdings</vt:lpstr>
      <vt:lpstr>ヒラギノ角ゴ Pro W3</vt:lpstr>
      <vt:lpstr>Droplet</vt:lpstr>
      <vt:lpstr>Custom Design</vt:lpstr>
      <vt:lpstr>NASA Web World 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146</cp:revision>
  <dcterms:created xsi:type="dcterms:W3CDTF">2019-06-19T05:15:32Z</dcterms:created>
  <dcterms:modified xsi:type="dcterms:W3CDTF">2019-06-25T05:39:08Z</dcterms:modified>
</cp:coreProperties>
</file>